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58" r:id="rId4"/>
    <p:sldId id="259" r:id="rId5"/>
    <p:sldId id="260" r:id="rId6"/>
    <p:sldId id="261" r:id="rId7"/>
    <p:sldId id="266" r:id="rId8"/>
    <p:sldId id="262" r:id="rId9"/>
    <p:sldId id="263" r:id="rId10"/>
    <p:sldId id="26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EBF27877-3C30-4D9E-AC9F-E832A7458BA5}" type="datetimeFigureOut">
              <a:rPr lang="en-US" smtClean="0"/>
              <a:pPr/>
              <a:t>10/20/2009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A25B6CD-72A6-40F4-BD6C-F983E3C2BE9B}"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EBF27877-3C30-4D9E-AC9F-E832A7458BA5}" type="datetimeFigureOut">
              <a:rPr lang="en-US" smtClean="0"/>
              <a:pPr/>
              <a:t>10/20/2009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A25B6CD-72A6-40F4-BD6C-F983E3C2BE9B}"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EBF27877-3C30-4D9E-AC9F-E832A7458BA5}" type="datetimeFigureOut">
              <a:rPr lang="en-US" smtClean="0"/>
              <a:pPr/>
              <a:t>10/20/2009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A25B6CD-72A6-40F4-BD6C-F983E3C2BE9B}"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EBF27877-3C30-4D9E-AC9F-E832A7458BA5}" type="datetimeFigureOut">
              <a:rPr lang="en-US" smtClean="0"/>
              <a:pPr/>
              <a:t>10/20/2009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A25B6CD-72A6-40F4-BD6C-F983E3C2BE9B}"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F27877-3C30-4D9E-AC9F-E832A7458BA5}" type="datetimeFigureOut">
              <a:rPr lang="en-US" smtClean="0"/>
              <a:pPr/>
              <a:t>10/20/2009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A25B6CD-72A6-40F4-BD6C-F983E3C2BE9B}"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EBF27877-3C30-4D9E-AC9F-E832A7458BA5}" type="datetimeFigureOut">
              <a:rPr lang="en-US" smtClean="0"/>
              <a:pPr/>
              <a:t>10/20/2009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8A25B6CD-72A6-40F4-BD6C-F983E3C2BE9B}"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EBF27877-3C30-4D9E-AC9F-E832A7458BA5}" type="datetimeFigureOut">
              <a:rPr lang="en-US" smtClean="0"/>
              <a:pPr/>
              <a:t>10/20/2009</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8A25B6CD-72A6-40F4-BD6C-F983E3C2BE9B}"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EBF27877-3C30-4D9E-AC9F-E832A7458BA5}" type="datetimeFigureOut">
              <a:rPr lang="en-US" smtClean="0"/>
              <a:pPr/>
              <a:t>10/20/2009</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8A25B6CD-72A6-40F4-BD6C-F983E3C2BE9B}"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F27877-3C30-4D9E-AC9F-E832A7458BA5}" type="datetimeFigureOut">
              <a:rPr lang="en-US" smtClean="0"/>
              <a:pPr/>
              <a:t>10/20/2009</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8A25B6CD-72A6-40F4-BD6C-F983E3C2BE9B}"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F27877-3C30-4D9E-AC9F-E832A7458BA5}" type="datetimeFigureOut">
              <a:rPr lang="en-US" smtClean="0"/>
              <a:pPr/>
              <a:t>10/20/2009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8A25B6CD-72A6-40F4-BD6C-F983E3C2BE9B}"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F27877-3C30-4D9E-AC9F-E832A7458BA5}" type="datetimeFigureOut">
              <a:rPr lang="en-US" smtClean="0"/>
              <a:pPr/>
              <a:t>10/20/2009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8A25B6CD-72A6-40F4-BD6C-F983E3C2BE9B}"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F27877-3C30-4D9E-AC9F-E832A7458BA5}" type="datetimeFigureOut">
              <a:rPr lang="en-US" smtClean="0"/>
              <a:pPr/>
              <a:t>10/20/2009</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25B6CD-72A6-40F4-BD6C-F983E3C2BE9B}"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0" y="0"/>
            <a:ext cx="7358082" cy="6858000"/>
          </a:xfrm>
          <a:prstGeom prst="rect">
            <a:avLst/>
          </a:prstGeom>
          <a:noFill/>
          <a:ln w="9525">
            <a:noFill/>
            <a:miter lim="800000"/>
            <a:headEnd/>
            <a:tailEnd/>
          </a:ln>
        </p:spPr>
      </p:pic>
      <p:sp>
        <p:nvSpPr>
          <p:cNvPr id="6" name="TextBox 5"/>
          <p:cNvSpPr txBox="1"/>
          <p:nvPr/>
        </p:nvSpPr>
        <p:spPr>
          <a:xfrm rot="5400000" flipH="1">
            <a:off x="5508471" y="2921156"/>
            <a:ext cx="5572140" cy="1015663"/>
          </a:xfrm>
          <a:prstGeom prst="rect">
            <a:avLst/>
          </a:prstGeom>
          <a:noFill/>
        </p:spPr>
        <p:txBody>
          <a:bodyPr wrap="square" rtlCol="0">
            <a:spAutoFit/>
          </a:bodyPr>
          <a:lstStyle/>
          <a:p>
            <a:pPr algn="ctr"/>
            <a:r>
              <a:rPr lang="en-NZ" sz="6000" dirty="0" smtClean="0"/>
              <a:t>Year 1 and 2</a:t>
            </a:r>
            <a:endParaRPr lang="en-NZ" sz="6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1428728" y="0"/>
            <a:ext cx="5929354" cy="689459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buNone/>
            </a:pPr>
            <a:r>
              <a:rPr lang="en-NZ" dirty="0" smtClean="0"/>
              <a:t>This was planned just before </a:t>
            </a:r>
            <a:r>
              <a:rPr lang="en-NZ" dirty="0" err="1" smtClean="0"/>
              <a:t>Hanan</a:t>
            </a:r>
            <a:r>
              <a:rPr lang="en-NZ" dirty="0" smtClean="0"/>
              <a:t> </a:t>
            </a:r>
            <a:r>
              <a:rPr lang="en-NZ" dirty="0" smtClean="0"/>
              <a:t>Harrison’s</a:t>
            </a:r>
          </a:p>
          <a:p>
            <a:pPr>
              <a:buNone/>
            </a:pPr>
            <a:r>
              <a:rPr lang="en-NZ" dirty="0" smtClean="0"/>
              <a:t>first visit with the cluster.  It shows that we are</a:t>
            </a:r>
          </a:p>
          <a:p>
            <a:pPr>
              <a:buNone/>
            </a:pPr>
            <a:r>
              <a:rPr lang="en-NZ" dirty="0" smtClean="0"/>
              <a:t>trying to integrate curricula areas and are</a:t>
            </a:r>
          </a:p>
          <a:p>
            <a:pPr>
              <a:buNone/>
            </a:pPr>
            <a:r>
              <a:rPr lang="en-NZ" dirty="0" smtClean="0"/>
              <a:t>thinking about the role of the key competencies</a:t>
            </a:r>
          </a:p>
          <a:p>
            <a:pPr>
              <a:buNone/>
            </a:pPr>
            <a:r>
              <a:rPr lang="en-NZ" dirty="0" smtClean="0"/>
              <a:t>but have not really come to grips with deep</a:t>
            </a:r>
          </a:p>
          <a:p>
            <a:pPr>
              <a:buNone/>
            </a:pPr>
            <a:r>
              <a:rPr lang="en-NZ" dirty="0" smtClean="0"/>
              <a:t>understanding and deep knowledge.  It was an</a:t>
            </a:r>
          </a:p>
          <a:p>
            <a:pPr>
              <a:buNone/>
            </a:pPr>
            <a:r>
              <a:rPr lang="en-NZ" dirty="0" smtClean="0"/>
              <a:t>early attempt and trial for us…</a:t>
            </a:r>
          </a:p>
          <a:p>
            <a:pPr>
              <a:buNone/>
            </a:pPr>
            <a:endParaRPr lang="en-NZ" dirty="0" smtClean="0"/>
          </a:p>
          <a:p>
            <a:pPr>
              <a:buNone/>
            </a:pPr>
            <a:r>
              <a:rPr lang="en-NZ" dirty="0" smtClean="0"/>
              <a:t>This example is from a Year 1 and 2 class…</a:t>
            </a:r>
            <a:endParaRPr lang="en-NZ"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14282" y="214291"/>
            <a:ext cx="8358246" cy="6494085"/>
          </a:xfrm>
          <a:prstGeom prst="rect">
            <a:avLst/>
          </a:prstGeom>
          <a:noFill/>
        </p:spPr>
        <p:txBody>
          <a:bodyPr wrap="square" rtlCol="0">
            <a:spAutoFit/>
          </a:bodyPr>
          <a:lstStyle/>
          <a:p>
            <a:pPr algn="ctr"/>
            <a:r>
              <a:rPr lang="en-NZ" sz="2000" b="1" dirty="0" smtClean="0"/>
              <a:t>Achievement Objectives</a:t>
            </a:r>
          </a:p>
          <a:p>
            <a:pPr algn="ctr"/>
            <a:r>
              <a:rPr lang="en-NZ" sz="1600" i="1" dirty="0" smtClean="0"/>
              <a:t>The following are the learning intentions that are guiding our unit.</a:t>
            </a:r>
          </a:p>
          <a:p>
            <a:pPr algn="ctr"/>
            <a:r>
              <a:rPr lang="en-NZ" b="1" i="1" dirty="0" smtClean="0"/>
              <a:t> </a:t>
            </a:r>
            <a:endParaRPr lang="en-NZ" i="1" dirty="0" smtClean="0"/>
          </a:p>
          <a:p>
            <a:r>
              <a:rPr lang="en-NZ" b="1" dirty="0" smtClean="0"/>
              <a:t>Level One Learning Intentions</a:t>
            </a:r>
            <a:endParaRPr lang="en-NZ" dirty="0" smtClean="0"/>
          </a:p>
          <a:p>
            <a:pPr lvl="0">
              <a:buFont typeface="Arial" pitchFamily="34" charset="0"/>
              <a:buChar char="•"/>
            </a:pPr>
            <a:r>
              <a:rPr lang="en-NZ" dirty="0" smtClean="0"/>
              <a:t> Understand how the past is important to people. </a:t>
            </a:r>
            <a:r>
              <a:rPr lang="en-NZ" b="1" dirty="0" smtClean="0"/>
              <a:t>[Social Sciences Level 1]</a:t>
            </a:r>
            <a:endParaRPr lang="en-NZ" dirty="0" smtClean="0"/>
          </a:p>
          <a:p>
            <a:pPr lvl="0">
              <a:buFont typeface="Arial" pitchFamily="34" charset="0"/>
              <a:buChar char="•"/>
            </a:pPr>
            <a:r>
              <a:rPr lang="en-NZ" dirty="0" smtClean="0"/>
              <a:t> Understand how the cultures of people in New Zealand are expressed in their daily lives.  </a:t>
            </a:r>
            <a:r>
              <a:rPr lang="en-NZ" b="1" dirty="0" smtClean="0"/>
              <a:t>[Social Sciences Level 1]</a:t>
            </a:r>
            <a:endParaRPr lang="en-NZ" dirty="0" smtClean="0"/>
          </a:p>
          <a:p>
            <a:pPr lvl="0">
              <a:buFont typeface="Arial" pitchFamily="34" charset="0"/>
              <a:buChar char="•"/>
            </a:pPr>
            <a:r>
              <a:rPr lang="en-NZ" dirty="0" smtClean="0"/>
              <a:t> Take individual and collective action to contribute to environments that can be enjoyed by all. </a:t>
            </a:r>
            <a:r>
              <a:rPr lang="en-NZ" b="1" dirty="0" smtClean="0"/>
              <a:t>[Health &amp; Physical Education – Healthy Communities &amp; Environments / People and Environment Level 1]</a:t>
            </a:r>
            <a:endParaRPr lang="en-NZ" dirty="0" smtClean="0"/>
          </a:p>
          <a:p>
            <a:pPr lvl="0">
              <a:buFont typeface="Arial" pitchFamily="34" charset="0"/>
              <a:buChar char="•"/>
            </a:pPr>
            <a:r>
              <a:rPr lang="en-NZ" dirty="0" smtClean="0"/>
              <a:t> Understand the nature of technology over time. </a:t>
            </a:r>
            <a:r>
              <a:rPr lang="en-NZ" b="1" dirty="0" smtClean="0"/>
              <a:t>[Technology – Nature of technology Level 1]</a:t>
            </a:r>
            <a:endParaRPr lang="en-NZ" dirty="0" smtClean="0"/>
          </a:p>
          <a:p>
            <a:pPr lvl="0">
              <a:buFont typeface="Arial" pitchFamily="34" charset="0"/>
              <a:buChar char="•"/>
            </a:pPr>
            <a:r>
              <a:rPr lang="en-NZ" dirty="0" smtClean="0"/>
              <a:t> Describe how natural features are changed and resources affected by natural events and human actions. </a:t>
            </a:r>
            <a:r>
              <a:rPr lang="en-NZ" b="1" dirty="0" smtClean="0"/>
              <a:t>[Science – Planet Earth &amp; Beyond / Interacting Systems Level 1]</a:t>
            </a:r>
            <a:endParaRPr lang="en-NZ" dirty="0" smtClean="0"/>
          </a:p>
          <a:p>
            <a:pPr lvl="0">
              <a:buFont typeface="Arial" pitchFamily="34" charset="0"/>
              <a:buChar char="•"/>
            </a:pPr>
            <a:r>
              <a:rPr lang="en-NZ" dirty="0" smtClean="0"/>
              <a:t> Recognise that all living things have a certain requirements so they can stay alive. </a:t>
            </a:r>
            <a:r>
              <a:rPr lang="en-NZ" b="1" dirty="0" smtClean="0"/>
              <a:t>[Science -  Living World / Life Processes]</a:t>
            </a:r>
            <a:endParaRPr lang="en-NZ" dirty="0" smtClean="0"/>
          </a:p>
          <a:p>
            <a:r>
              <a:rPr lang="en-NZ" dirty="0" smtClean="0"/>
              <a:t> </a:t>
            </a:r>
          </a:p>
          <a:p>
            <a:pPr algn="ctr"/>
            <a:r>
              <a:rPr lang="en-NZ" b="1" dirty="0" smtClean="0"/>
              <a:t> </a:t>
            </a:r>
            <a:r>
              <a:rPr lang="en-NZ" sz="2000" b="1" dirty="0" smtClean="0"/>
              <a:t>Key Competency</a:t>
            </a:r>
            <a:endParaRPr lang="en-NZ" sz="2000" dirty="0" smtClean="0"/>
          </a:p>
          <a:p>
            <a:r>
              <a:rPr lang="en-NZ" b="1" dirty="0" smtClean="0"/>
              <a:t>We are learning to…</a:t>
            </a:r>
            <a:endParaRPr lang="en-NZ" dirty="0" smtClean="0"/>
          </a:p>
          <a:p>
            <a:r>
              <a:rPr lang="en-NZ" b="1" i="1" dirty="0" smtClean="0"/>
              <a:t>Participate and Contribute</a:t>
            </a:r>
            <a:endParaRPr lang="en-NZ" dirty="0" smtClean="0"/>
          </a:p>
          <a:p>
            <a:r>
              <a:rPr lang="en-NZ" dirty="0" smtClean="0"/>
              <a:t>Each class will explore what this looks like and develop criteria. These criteria will be then gathered to develop a school wide view of “participating and contributing”.</a:t>
            </a:r>
          </a:p>
          <a:p>
            <a:endParaRPr lang="en-NZ"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7166"/>
            <a:ext cx="8229600" cy="5768997"/>
          </a:xfrm>
        </p:spPr>
        <p:txBody>
          <a:bodyPr>
            <a:normAutofit/>
          </a:bodyPr>
          <a:lstStyle/>
          <a:p>
            <a:pPr algn="ctr">
              <a:buNone/>
            </a:pPr>
            <a:r>
              <a:rPr lang="en-NZ" sz="2800" b="1" dirty="0" err="1" smtClean="0"/>
              <a:t>WALTs</a:t>
            </a:r>
            <a:r>
              <a:rPr lang="en-NZ" sz="2800" b="1" dirty="0" smtClean="0"/>
              <a:t>:</a:t>
            </a:r>
          </a:p>
          <a:p>
            <a:pPr lvl="0"/>
            <a:r>
              <a:rPr lang="en-NZ" sz="1800" dirty="0" smtClean="0"/>
              <a:t>Understand about food sources in the past, present and the future through participating in inquiry learning.</a:t>
            </a:r>
          </a:p>
          <a:p>
            <a:pPr lvl="0"/>
            <a:r>
              <a:rPr lang="en-NZ" sz="1800" dirty="0" smtClean="0"/>
              <a:t>Participate in and contribute to learning about food sources.  </a:t>
            </a:r>
          </a:p>
          <a:p>
            <a:pPr>
              <a:buNone/>
            </a:pPr>
            <a:endParaRPr lang="en-NZ" sz="2300" dirty="0" smtClean="0"/>
          </a:p>
          <a:p>
            <a:pPr algn="ctr">
              <a:buNone/>
            </a:pPr>
            <a:r>
              <a:rPr lang="en-NZ" sz="2800" b="1" dirty="0" smtClean="0"/>
              <a:t>Learning Intentions:</a:t>
            </a:r>
          </a:p>
          <a:p>
            <a:pPr lvl="0"/>
            <a:r>
              <a:rPr lang="en-NZ" sz="1800" dirty="0" smtClean="0"/>
              <a:t>Describe the importance of participating and contributing, in the past as a community, to provide food </a:t>
            </a:r>
          </a:p>
          <a:p>
            <a:pPr lvl="0"/>
            <a:r>
              <a:rPr lang="en-NZ" sz="1800" dirty="0" smtClean="0"/>
              <a:t>Identify  the changes that have occurred  in the food industry through an inquiry</a:t>
            </a:r>
          </a:p>
          <a:p>
            <a:pPr lvl="0"/>
            <a:r>
              <a:rPr lang="en-NZ" sz="1800" dirty="0" smtClean="0"/>
              <a:t> Explain how modern technology has influenced food</a:t>
            </a:r>
          </a:p>
          <a:p>
            <a:pPr lvl="0"/>
            <a:r>
              <a:rPr lang="en-NZ" sz="1800" dirty="0" smtClean="0"/>
              <a:t>Design and create a food for the future  (rich task)</a:t>
            </a:r>
          </a:p>
          <a:p>
            <a:pPr>
              <a:buNone/>
            </a:pPr>
            <a:endParaRPr lang="en-NZ" sz="1800" dirty="0" smtClean="0"/>
          </a:p>
          <a:p>
            <a:pPr>
              <a:buNone/>
            </a:pPr>
            <a:endParaRPr lang="en-NZ"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5728"/>
            <a:ext cx="8229600" cy="6215106"/>
          </a:xfrm>
        </p:spPr>
        <p:txBody>
          <a:bodyPr>
            <a:normAutofit fontScale="40000" lnSpcReduction="20000"/>
          </a:bodyPr>
          <a:lstStyle/>
          <a:p>
            <a:pPr algn="ctr">
              <a:buNone/>
            </a:pPr>
            <a:r>
              <a:rPr lang="en-NZ" sz="5000" b="1" dirty="0" smtClean="0"/>
              <a:t>Deeper Understandings:</a:t>
            </a:r>
          </a:p>
          <a:p>
            <a:pPr>
              <a:buNone/>
            </a:pPr>
            <a:r>
              <a:rPr lang="en-NZ" b="1" u="sng" dirty="0" smtClean="0"/>
              <a:t>People worked together to produce food from the land for their community…</a:t>
            </a:r>
            <a:endParaRPr lang="en-NZ" dirty="0" smtClean="0"/>
          </a:p>
          <a:p>
            <a:r>
              <a:rPr lang="en-NZ" dirty="0" smtClean="0"/>
              <a:t>Participation in creating a school vegetable garden helps us learn about:</a:t>
            </a:r>
          </a:p>
          <a:p>
            <a:pPr lvl="0"/>
            <a:r>
              <a:rPr lang="en-NZ" dirty="0" smtClean="0"/>
              <a:t>How to interact with others better</a:t>
            </a:r>
          </a:p>
          <a:p>
            <a:pPr lvl="0"/>
            <a:r>
              <a:rPr lang="en-NZ" dirty="0" smtClean="0"/>
              <a:t>Cooperate with and contribute to others’ well-being</a:t>
            </a:r>
          </a:p>
          <a:p>
            <a:pPr lvl="0"/>
            <a:r>
              <a:rPr lang="en-NZ" dirty="0" smtClean="0"/>
              <a:t>How plants live, grow and what their needs are</a:t>
            </a:r>
          </a:p>
          <a:p>
            <a:pPr lvl="0"/>
            <a:r>
              <a:rPr lang="en-NZ" dirty="0" smtClean="0"/>
              <a:t>Skills of tending and looking after  live fruit and vegetable</a:t>
            </a:r>
          </a:p>
          <a:p>
            <a:pPr>
              <a:buNone/>
            </a:pPr>
            <a:r>
              <a:rPr lang="en-NZ" i="1" dirty="0" smtClean="0"/>
              <a:t>Key Questions:</a:t>
            </a:r>
          </a:p>
          <a:p>
            <a:r>
              <a:rPr lang="en-NZ" dirty="0" smtClean="0"/>
              <a:t>How does participating and contributing affect the well being of people around us?</a:t>
            </a:r>
          </a:p>
          <a:p>
            <a:r>
              <a:rPr lang="en-NZ" dirty="0" smtClean="0"/>
              <a:t>Why were people dependent on each other for support?</a:t>
            </a:r>
          </a:p>
          <a:p>
            <a:r>
              <a:rPr lang="en-NZ" dirty="0" smtClean="0"/>
              <a:t>Why is knowledge of plant life important to maintain and look after plants?</a:t>
            </a:r>
          </a:p>
          <a:p>
            <a:pPr>
              <a:buNone/>
            </a:pPr>
            <a:r>
              <a:rPr lang="en-NZ" dirty="0" smtClean="0"/>
              <a:t> </a:t>
            </a:r>
          </a:p>
          <a:p>
            <a:pPr>
              <a:buNone/>
            </a:pPr>
            <a:r>
              <a:rPr lang="en-NZ" b="1" u="sng" dirty="0" smtClean="0"/>
              <a:t>Our environment and community impact on the food that is produced…</a:t>
            </a:r>
            <a:endParaRPr lang="en-NZ" dirty="0" smtClean="0"/>
          </a:p>
          <a:p>
            <a:r>
              <a:rPr lang="en-NZ" dirty="0" smtClean="0"/>
              <a:t>Nature and its resources contribute to the type of food that can be grown</a:t>
            </a:r>
          </a:p>
          <a:p>
            <a:pPr lvl="0"/>
            <a:r>
              <a:rPr lang="en-NZ" dirty="0" smtClean="0"/>
              <a:t>Weather</a:t>
            </a:r>
          </a:p>
          <a:p>
            <a:pPr lvl="0"/>
            <a:r>
              <a:rPr lang="en-NZ" dirty="0" smtClean="0"/>
              <a:t>Soil</a:t>
            </a:r>
          </a:p>
          <a:p>
            <a:pPr lvl="0"/>
            <a:r>
              <a:rPr lang="en-NZ" dirty="0" smtClean="0"/>
              <a:t>Plants and seeds</a:t>
            </a:r>
          </a:p>
          <a:p>
            <a:pPr lvl="0"/>
            <a:r>
              <a:rPr lang="en-NZ" dirty="0" smtClean="0"/>
              <a:t>Peoples skills, values  and attitudes</a:t>
            </a:r>
          </a:p>
          <a:p>
            <a:pPr>
              <a:buNone/>
            </a:pPr>
            <a:r>
              <a:rPr lang="en-NZ" i="1" dirty="0" smtClean="0"/>
              <a:t>Key Questions:</a:t>
            </a:r>
          </a:p>
          <a:p>
            <a:r>
              <a:rPr lang="en-NZ" dirty="0" smtClean="0"/>
              <a:t>What role did nature play in the outcome of quality food?  Is it the same today?  In the future?</a:t>
            </a:r>
          </a:p>
          <a:p>
            <a:r>
              <a:rPr lang="en-NZ" dirty="0" smtClean="0"/>
              <a:t>Why was knowledge and skills of plants and nature important in the past? Are they as important today? Why?</a:t>
            </a:r>
          </a:p>
          <a:p>
            <a:r>
              <a:rPr lang="en-NZ" dirty="0" smtClean="0"/>
              <a:t>How could people’s views of food affect the change in food production?</a:t>
            </a:r>
          </a:p>
          <a:p>
            <a:pPr>
              <a:buNone/>
            </a:pPr>
            <a:r>
              <a:rPr lang="en-NZ" dirty="0" smtClean="0"/>
              <a:t> </a:t>
            </a:r>
          </a:p>
          <a:p>
            <a:pPr>
              <a:buNone/>
            </a:pPr>
            <a:r>
              <a:rPr lang="en-NZ" b="1" u="sng" dirty="0" smtClean="0"/>
              <a:t>Changing nature of food and technology…</a:t>
            </a:r>
            <a:endParaRPr lang="en-NZ" dirty="0" smtClean="0"/>
          </a:p>
          <a:p>
            <a:r>
              <a:rPr lang="en-NZ" dirty="0" smtClean="0"/>
              <a:t>Critically reflect on past and present food production to develop understanding of where food might come from and what food might look like in the future </a:t>
            </a:r>
          </a:p>
          <a:p>
            <a:pPr lvl="0"/>
            <a:r>
              <a:rPr lang="en-NZ" dirty="0" smtClean="0"/>
              <a:t>People continually adapt and modify things, through creativity and technology, to improve their lifestyles</a:t>
            </a:r>
          </a:p>
          <a:p>
            <a:pPr>
              <a:buNone/>
            </a:pPr>
            <a:r>
              <a:rPr lang="en-NZ" i="1" dirty="0" smtClean="0"/>
              <a:t>Key Questions:</a:t>
            </a:r>
          </a:p>
          <a:p>
            <a:r>
              <a:rPr lang="en-NZ" dirty="0" smtClean="0"/>
              <a:t>How can we contribute to food choices in the future?</a:t>
            </a:r>
          </a:p>
          <a:p>
            <a:pPr>
              <a:buNone/>
            </a:pPr>
            <a:endParaRPr lang="en-NZ"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42852"/>
            <a:ext cx="9144000" cy="6572296"/>
          </a:xfrm>
        </p:spPr>
        <p:txBody>
          <a:bodyPr>
            <a:normAutofit fontScale="25000" lnSpcReduction="20000"/>
          </a:bodyPr>
          <a:lstStyle/>
          <a:p>
            <a:pPr algn="ctr">
              <a:buNone/>
            </a:pPr>
            <a:r>
              <a:rPr lang="en-NZ" sz="8000" b="1" dirty="0" smtClean="0"/>
              <a:t>Learning Intentions and Signs of Success:  </a:t>
            </a:r>
          </a:p>
          <a:p>
            <a:pPr>
              <a:buNone/>
            </a:pPr>
            <a:r>
              <a:rPr lang="en-NZ" b="1" dirty="0" smtClean="0"/>
              <a:t> </a:t>
            </a:r>
            <a:endParaRPr lang="en-NZ" dirty="0" smtClean="0"/>
          </a:p>
          <a:p>
            <a:pPr>
              <a:buNone/>
            </a:pPr>
            <a:r>
              <a:rPr lang="en-NZ" sz="4800" b="1" dirty="0" smtClean="0"/>
              <a:t>Learning Intention:</a:t>
            </a:r>
            <a:r>
              <a:rPr lang="en-NZ" sz="4800" dirty="0" smtClean="0"/>
              <a:t>  Describe the importance of participating and contributing, in the past as a community to provide food </a:t>
            </a:r>
          </a:p>
          <a:p>
            <a:pPr>
              <a:buNone/>
            </a:pPr>
            <a:r>
              <a:rPr lang="en-NZ" sz="4800" b="1" dirty="0" smtClean="0"/>
              <a:t>Signs of Success…</a:t>
            </a:r>
            <a:r>
              <a:rPr lang="en-NZ" sz="4800" dirty="0" smtClean="0"/>
              <a:t>students can:</a:t>
            </a:r>
          </a:p>
          <a:p>
            <a:pPr lvl="0"/>
            <a:r>
              <a:rPr lang="en-NZ" sz="4800" dirty="0" smtClean="0"/>
              <a:t>Discuss why team work and support for others was essential for survival</a:t>
            </a:r>
          </a:p>
          <a:p>
            <a:pPr lvl="0"/>
            <a:r>
              <a:rPr lang="en-NZ" sz="4800" dirty="0" smtClean="0"/>
              <a:t>Explain a plants life cycle and how to care for them </a:t>
            </a:r>
          </a:p>
          <a:p>
            <a:pPr lvl="0"/>
            <a:r>
              <a:rPr lang="en-NZ" sz="4800" dirty="0" smtClean="0"/>
              <a:t>Create a vegetable garden </a:t>
            </a:r>
          </a:p>
          <a:p>
            <a:pPr lvl="0"/>
            <a:r>
              <a:rPr lang="en-NZ" sz="4800" dirty="0" smtClean="0"/>
              <a:t>Plant seeds and propagate cuttings for a continual food supply</a:t>
            </a:r>
          </a:p>
          <a:p>
            <a:pPr lvl="0"/>
            <a:r>
              <a:rPr lang="en-NZ" sz="4800" dirty="0" smtClean="0"/>
              <a:t>Work as a team to establish our vegetable garden</a:t>
            </a:r>
          </a:p>
          <a:p>
            <a:pPr>
              <a:buNone/>
            </a:pPr>
            <a:r>
              <a:rPr lang="en-NZ" sz="4800" dirty="0" smtClean="0"/>
              <a:t> </a:t>
            </a:r>
          </a:p>
          <a:p>
            <a:pPr>
              <a:buNone/>
            </a:pPr>
            <a:r>
              <a:rPr lang="en-NZ" sz="4800" b="1" dirty="0" smtClean="0"/>
              <a:t>Learning Intention:</a:t>
            </a:r>
            <a:r>
              <a:rPr lang="en-NZ" sz="4800" dirty="0" smtClean="0"/>
              <a:t>  Identify the changes that have occurred in the food industry through an inquiry</a:t>
            </a:r>
          </a:p>
          <a:p>
            <a:pPr>
              <a:buNone/>
            </a:pPr>
            <a:r>
              <a:rPr lang="en-NZ" sz="4800" b="1" dirty="0" smtClean="0"/>
              <a:t>Signs of Success…</a:t>
            </a:r>
            <a:r>
              <a:rPr lang="en-NZ" sz="4800" dirty="0" smtClean="0"/>
              <a:t>students can:</a:t>
            </a:r>
          </a:p>
          <a:p>
            <a:pPr lvl="0"/>
            <a:r>
              <a:rPr lang="en-NZ" sz="4800" dirty="0" smtClean="0"/>
              <a:t>Describe how the weather can effect food growth</a:t>
            </a:r>
          </a:p>
          <a:p>
            <a:pPr lvl="0"/>
            <a:r>
              <a:rPr lang="en-NZ" sz="4800" dirty="0" smtClean="0"/>
              <a:t>Explain how people’s views affect food variety and form</a:t>
            </a:r>
          </a:p>
          <a:p>
            <a:pPr>
              <a:buNone/>
            </a:pPr>
            <a:r>
              <a:rPr lang="en-NZ" sz="4800" dirty="0" smtClean="0"/>
              <a:t> </a:t>
            </a:r>
          </a:p>
          <a:p>
            <a:pPr>
              <a:buNone/>
            </a:pPr>
            <a:r>
              <a:rPr lang="en-NZ" sz="4800" b="1" dirty="0" smtClean="0"/>
              <a:t>Learning Intention:</a:t>
            </a:r>
            <a:r>
              <a:rPr lang="en-NZ" sz="4800" dirty="0" smtClean="0"/>
              <a:t>  Explain how modern technology has influenced food</a:t>
            </a:r>
          </a:p>
          <a:p>
            <a:pPr>
              <a:buNone/>
            </a:pPr>
            <a:r>
              <a:rPr lang="en-NZ" sz="4800" b="1" dirty="0" smtClean="0"/>
              <a:t>Signs of Success…</a:t>
            </a:r>
            <a:r>
              <a:rPr lang="en-NZ" sz="4800" dirty="0" smtClean="0"/>
              <a:t>students can:</a:t>
            </a:r>
          </a:p>
          <a:p>
            <a:pPr lvl="0"/>
            <a:r>
              <a:rPr lang="en-NZ" sz="4800" dirty="0" smtClean="0"/>
              <a:t>Discuss how technology is different now than in the past</a:t>
            </a:r>
          </a:p>
          <a:p>
            <a:pPr lvl="0"/>
            <a:r>
              <a:rPr lang="en-NZ" sz="4800" dirty="0" smtClean="0"/>
              <a:t>Describe the different technologies that have made food change</a:t>
            </a:r>
          </a:p>
          <a:p>
            <a:pPr lvl="0"/>
            <a:r>
              <a:rPr lang="en-NZ" sz="4800" dirty="0" smtClean="0"/>
              <a:t>Predict how futuristic technology might change food  </a:t>
            </a:r>
          </a:p>
          <a:p>
            <a:pPr>
              <a:buNone/>
            </a:pPr>
            <a:endParaRPr lang="en-NZ" sz="4800" dirty="0" smtClean="0"/>
          </a:p>
          <a:p>
            <a:pPr>
              <a:buNone/>
            </a:pPr>
            <a:r>
              <a:rPr lang="en-NZ" sz="4800" b="1" dirty="0" smtClean="0"/>
              <a:t>Assessment Tools</a:t>
            </a:r>
            <a:endParaRPr lang="en-NZ" sz="4800" dirty="0" smtClean="0"/>
          </a:p>
          <a:p>
            <a:pPr>
              <a:buNone/>
            </a:pPr>
            <a:r>
              <a:rPr lang="en-NZ" sz="4800" b="1" dirty="0" smtClean="0"/>
              <a:t>Tasks that will show our learning</a:t>
            </a:r>
            <a:endParaRPr lang="en-NZ" sz="4800" dirty="0" smtClean="0"/>
          </a:p>
          <a:p>
            <a:r>
              <a:rPr lang="en-NZ" sz="4800" b="1" dirty="0" smtClean="0"/>
              <a:t>Knowledge…</a:t>
            </a:r>
            <a:endParaRPr lang="en-NZ" sz="4800" dirty="0" smtClean="0"/>
          </a:p>
          <a:p>
            <a:pPr lvl="0"/>
            <a:r>
              <a:rPr lang="en-NZ" sz="4800" dirty="0" smtClean="0"/>
              <a:t>Use their knowledge and understandings to plant, propagate and grow vegetables to sell at the Country Gala</a:t>
            </a:r>
          </a:p>
          <a:p>
            <a:pPr lvl="0"/>
            <a:r>
              <a:rPr lang="en-NZ" sz="4800" dirty="0" smtClean="0"/>
              <a:t>Continue to maintain and look after our school vegetable garden</a:t>
            </a:r>
          </a:p>
          <a:p>
            <a:pPr lvl="0"/>
            <a:r>
              <a:rPr lang="en-NZ" sz="4800" dirty="0" smtClean="0"/>
              <a:t>Reflect on their learning of past and present food related  technologies to design and create a type of food that could be found in the future</a:t>
            </a:r>
          </a:p>
          <a:p>
            <a:pPr>
              <a:buNone/>
            </a:pPr>
            <a:r>
              <a:rPr lang="en-NZ" sz="4800" dirty="0" smtClean="0"/>
              <a:t> </a:t>
            </a:r>
          </a:p>
          <a:p>
            <a:r>
              <a:rPr lang="en-NZ" sz="4800" b="1" dirty="0" smtClean="0"/>
              <a:t>Key Competency…</a:t>
            </a:r>
            <a:endParaRPr lang="en-NZ" sz="4800" dirty="0" smtClean="0"/>
          </a:p>
          <a:p>
            <a:pPr lvl="0"/>
            <a:r>
              <a:rPr lang="en-NZ" sz="4800" dirty="0" smtClean="0"/>
              <a:t>Self assessments</a:t>
            </a:r>
          </a:p>
          <a:p>
            <a:pPr lvl="0"/>
            <a:r>
              <a:rPr lang="en-NZ" sz="4800" dirty="0" smtClean="0"/>
              <a:t>Outcome of vegetable garden</a:t>
            </a:r>
          </a:p>
          <a:p>
            <a:pPr>
              <a:buNone/>
            </a:pPr>
            <a:r>
              <a:rPr lang="en-NZ" sz="4800" b="1" dirty="0" smtClean="0"/>
              <a:t> </a:t>
            </a:r>
            <a:endParaRPr lang="en-NZ" sz="4800" dirty="0" smtClean="0"/>
          </a:p>
          <a:p>
            <a:pPr>
              <a:buNone/>
            </a:pPr>
            <a:endParaRPr lang="en-NZ"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a:buNone/>
            </a:pPr>
            <a:r>
              <a:rPr lang="en-NZ" dirty="0" smtClean="0"/>
              <a:t>The following pages show how we experimented with using the inquiry process to guide our teaching and learning sequence…</a:t>
            </a:r>
          </a:p>
          <a:p>
            <a:pPr>
              <a:buNone/>
            </a:pPr>
            <a:endParaRPr lang="en-NZ" dirty="0" smtClean="0"/>
          </a:p>
          <a:p>
            <a:pPr>
              <a:buNone/>
            </a:pPr>
            <a:r>
              <a:rPr lang="en-NZ" dirty="0" smtClean="0"/>
              <a:t>Before this we had also used the creative problem solving method and bloom’s taxonomy as guides for our planning…  we found all of these useful and these contributed to our own development of planning sequence we are using currently…</a:t>
            </a:r>
            <a:endParaRPr lang="en-NZ"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1571604" y="0"/>
            <a:ext cx="5644939" cy="68580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1571604" y="0"/>
            <a:ext cx="5786478"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TotalTime>
  <Words>341</Words>
  <Application>Microsoft Office PowerPoint</Application>
  <PresentationFormat>On-screen Show (4:3)</PresentationFormat>
  <Paragraphs>97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Slide 1</vt:lpstr>
      <vt:lpstr>Slide 2</vt:lpstr>
      <vt:lpstr>Slide 3</vt:lpstr>
      <vt:lpstr>Slide 4</vt:lpstr>
      <vt:lpstr>Slide 5</vt:lpstr>
      <vt:lpstr>Slide 6</vt:lpstr>
      <vt:lpstr>Slide 7</vt:lpstr>
      <vt:lpstr>Slide 8</vt:lpstr>
      <vt:lpstr>Slide 9</vt:lpstr>
      <vt:lpstr>Slide 10</vt:lpstr>
    </vt:vector>
  </TitlesOfParts>
  <Company>Ministry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Ministry of Education</dc:creator>
  <cp:lastModifiedBy>Ministry of Education</cp:lastModifiedBy>
  <cp:revision>3</cp:revision>
  <dcterms:created xsi:type="dcterms:W3CDTF">2009-10-19T23:33:07Z</dcterms:created>
  <dcterms:modified xsi:type="dcterms:W3CDTF">2009-10-20T01:57:31Z</dcterms:modified>
</cp:coreProperties>
</file>